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7" r:id="rId2"/>
    <p:sldId id="259" r:id="rId3"/>
    <p:sldId id="262" r:id="rId4"/>
    <p:sldId id="261" r:id="rId5"/>
    <p:sldId id="265" r:id="rId6"/>
    <p:sldId id="263" r:id="rId7"/>
    <p:sldId id="264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05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C9A197-E227-4BD8-89F8-C4F77B373949}" type="datetimeFigureOut">
              <a:rPr lang="en-US" smtClean="0"/>
              <a:pPr/>
              <a:t>18/05/2021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00BC7-3174-45E1-AFE3-B37778E4BF8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C9A197-E227-4BD8-89F8-C4F77B373949}" type="datetimeFigureOut">
              <a:rPr lang="en-US" smtClean="0"/>
              <a:pPr/>
              <a:t>18/05/2021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00BC7-3174-45E1-AFE3-B37778E4BF8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C9A197-E227-4BD8-89F8-C4F77B373949}" type="datetimeFigureOut">
              <a:rPr lang="en-US" smtClean="0"/>
              <a:pPr/>
              <a:t>18/05/2021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00BC7-3174-45E1-AFE3-B37778E4BF8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C9A197-E227-4BD8-89F8-C4F77B373949}" type="datetimeFigureOut">
              <a:rPr lang="en-US" smtClean="0"/>
              <a:pPr/>
              <a:t>18/05/2021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00BC7-3174-45E1-AFE3-B37778E4BF8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C9A197-E227-4BD8-89F8-C4F77B373949}" type="datetimeFigureOut">
              <a:rPr lang="en-US" smtClean="0"/>
              <a:pPr/>
              <a:t>18/05/2021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00BC7-3174-45E1-AFE3-B37778E4BF8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C9A197-E227-4BD8-89F8-C4F77B373949}" type="datetimeFigureOut">
              <a:rPr lang="en-US" smtClean="0"/>
              <a:pPr/>
              <a:t>18/05/2021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00BC7-3174-45E1-AFE3-B37778E4BF8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C9A197-E227-4BD8-89F8-C4F77B373949}" type="datetimeFigureOut">
              <a:rPr lang="en-US" smtClean="0"/>
              <a:pPr/>
              <a:t>18/05/2021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00BC7-3174-45E1-AFE3-B37778E4BF8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C9A197-E227-4BD8-89F8-C4F77B373949}" type="datetimeFigureOut">
              <a:rPr lang="en-US" smtClean="0"/>
              <a:pPr/>
              <a:t>18/05/2021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00BC7-3174-45E1-AFE3-B37778E4BF8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C9A197-E227-4BD8-89F8-C4F77B373949}" type="datetimeFigureOut">
              <a:rPr lang="en-US" smtClean="0"/>
              <a:pPr/>
              <a:t>18/05/2021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00BC7-3174-45E1-AFE3-B37778E4BF8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C9A197-E227-4BD8-89F8-C4F77B373949}" type="datetimeFigureOut">
              <a:rPr lang="en-US" smtClean="0"/>
              <a:pPr/>
              <a:t>18/05/2021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00BC7-3174-45E1-AFE3-B37778E4BF8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C9A197-E227-4BD8-89F8-C4F77B373949}" type="datetimeFigureOut">
              <a:rPr lang="en-US" smtClean="0"/>
              <a:pPr/>
              <a:t>18/05/2021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00BC7-3174-45E1-AFE3-B37778E4BF8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E1C9A197-E227-4BD8-89F8-C4F77B373949}" type="datetimeFigureOut">
              <a:rPr lang="en-US" smtClean="0"/>
              <a:pPr/>
              <a:t>18/05/2021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E4F00BC7-3174-45E1-AFE3-B37778E4BF8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752600"/>
            <a:ext cx="8229600" cy="68580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b="1" dirty="0" smtClean="0"/>
              <a:t>Ex: </a:t>
            </a:r>
            <a:r>
              <a:rPr lang="en-US" dirty="0" smtClean="0"/>
              <a:t>The food was so hot that we couldn’t eat it</a:t>
            </a:r>
          </a:p>
          <a:p>
            <a:pPr>
              <a:buNone/>
            </a:pPr>
            <a:endParaRPr lang="en-US" b="1" dirty="0" smtClean="0"/>
          </a:p>
          <a:p>
            <a:endParaRPr lang="en-US" b="1" dirty="0" smtClean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33400" y="838200"/>
            <a:ext cx="8229600" cy="990600"/>
          </a:xfrm>
        </p:spPr>
        <p:txBody>
          <a:bodyPr/>
          <a:lstStyle/>
          <a:p>
            <a:r>
              <a:rPr lang="en-US" sz="2400" b="1" dirty="0" smtClean="0"/>
              <a:t>1. S + be + so + </a:t>
            </a:r>
            <a:r>
              <a:rPr lang="en-US" sz="2400" b="1" dirty="0" err="1" smtClean="0"/>
              <a:t>adj</a:t>
            </a:r>
            <a:r>
              <a:rPr lang="en-US" sz="2400" b="1" dirty="0" smtClean="0"/>
              <a:t> + that + S + V</a:t>
            </a:r>
            <a:endParaRPr lang="en-US" sz="2400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457200" y="22860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-10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2. S + </a:t>
            </a:r>
            <a:r>
              <a:rPr kumimoji="0" lang="en-US" sz="2400" b="1" i="0" u="none" strike="noStrike" kern="1200" cap="none" spc="-100" normalizeH="0" baseline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một</a:t>
            </a:r>
            <a:r>
              <a:rPr kumimoji="0" lang="en-US" sz="2400" b="1" i="0" u="none" strike="noStrike" kern="1200" cap="none" spc="-10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n-US" sz="2400" b="1" i="0" u="none" strike="noStrike" kern="1200" cap="none" spc="-100" normalizeH="0" baseline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số</a:t>
            </a:r>
            <a:r>
              <a:rPr kumimoji="0" lang="en-US" sz="2400" b="1" i="0" u="none" strike="noStrike" kern="1200" cap="none" spc="-10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n-US" sz="2400" b="1" i="0" u="none" strike="noStrike" kern="1200" cap="none" spc="-100" normalizeH="0" baseline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động</a:t>
            </a:r>
            <a:r>
              <a:rPr kumimoji="0" lang="en-US" sz="2400" b="1" i="0" u="none" strike="noStrike" kern="1200" cap="none" spc="-10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n-US" sz="2400" b="1" i="0" u="none" strike="noStrike" kern="1200" cap="none" spc="-100" normalizeH="0" baseline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từ</a:t>
            </a:r>
            <a:r>
              <a:rPr kumimoji="0" lang="en-US" sz="2400" b="1" i="0" u="none" strike="noStrike" kern="1200" cap="none" spc="-10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n-US" sz="2400" b="1" i="0" u="none" strike="noStrike" kern="1200" cap="none" spc="-100" normalizeH="0" baseline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chỉ</a:t>
            </a:r>
            <a:r>
              <a:rPr kumimoji="0" lang="en-US" sz="2400" b="1" i="0" u="none" strike="noStrike" kern="1200" cap="none" spc="-10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tri </a:t>
            </a:r>
            <a:r>
              <a:rPr kumimoji="0" lang="en-US" sz="2400" b="1" i="0" u="none" strike="noStrike" kern="1200" cap="none" spc="-100" normalizeH="0" baseline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giác</a:t>
            </a:r>
            <a:r>
              <a:rPr kumimoji="0" lang="en-US" sz="2400" b="1" i="0" u="none" strike="noStrike" kern="1200" cap="none" spc="-10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+ so + </a:t>
            </a:r>
            <a:r>
              <a:rPr kumimoji="0" lang="en-US" sz="2400" b="1" i="0" u="none" strike="noStrike" kern="1200" cap="none" spc="-100" normalizeH="0" baseline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adj</a:t>
            </a:r>
            <a:r>
              <a:rPr kumimoji="0" lang="en-US" sz="2400" b="1" i="0" u="none" strike="noStrike" kern="1200" cap="none" spc="-10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+ that + S + V</a:t>
            </a:r>
            <a:endParaRPr kumimoji="0" lang="en-US" sz="2400" b="0" i="0" u="none" strike="noStrike" kern="1200" cap="none" spc="-10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609600" y="3200400"/>
            <a:ext cx="8229600" cy="1295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182880" marR="0" lvl="0" indent="-18288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Arial" pitchFamily="34" charset="0"/>
              <a:buChar char="•"/>
              <a:tabLst/>
              <a:defRPr/>
            </a:pPr>
            <a:r>
              <a:rPr kumimoji="0" lang="en-US" sz="24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seem, feel, taste, smell, sound, look….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Arial" pitchFamily="34" charset="0"/>
              <a:buNone/>
              <a:tabLst/>
              <a:defRPr/>
            </a:pPr>
            <a:r>
              <a:rPr kumimoji="0" lang="en-US" sz="2400" b="1" i="1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Eg</a:t>
            </a:r>
            <a:r>
              <a:rPr kumimoji="0" lang="en-US" sz="24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: 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She looks so beautiful that every boy in class looks at her.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304800" y="152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-10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I. </a:t>
            </a:r>
            <a:r>
              <a:rPr kumimoji="0" lang="en-US" sz="2800" b="1" i="0" u="none" strike="noStrike" kern="1200" cap="none" spc="-10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 </a:t>
            </a:r>
            <a:r>
              <a:rPr kumimoji="0" lang="en-US" sz="2800" b="1" i="0" u="none" strike="noStrike" kern="1200" cap="none" spc="-100" normalizeH="0" baseline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Cấu</a:t>
            </a:r>
            <a:r>
              <a:rPr kumimoji="0" lang="en-US" sz="2800" b="1" i="0" u="none" strike="noStrike" kern="1200" cap="none" spc="-10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-100" normalizeH="0" baseline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trúc</a:t>
            </a:r>
            <a:r>
              <a:rPr kumimoji="0" lang="en-US" sz="2800" b="1" i="0" u="none" strike="noStrike" kern="1200" cap="none" spc="-10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so…………. That.</a:t>
            </a:r>
            <a:endParaRPr kumimoji="0" lang="en-US" sz="2800" b="0" i="0" u="none" strike="noStrike" kern="1200" cap="none" spc="-10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71433" y="4572000"/>
            <a:ext cx="867256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Arial" charset="0"/>
              <a:buChar char="•"/>
            </a:pPr>
            <a:r>
              <a:rPr lang="en-US" sz="2400" dirty="0" smtClean="0">
                <a:solidFill>
                  <a:srgbClr val="0000FF"/>
                </a:solidFill>
              </a:rPr>
              <a:t> </a:t>
            </a:r>
            <a:r>
              <a:rPr lang="en-US" sz="2400" dirty="0" err="1" smtClean="0">
                <a:solidFill>
                  <a:srgbClr val="0000FF"/>
                </a:solidFill>
              </a:rPr>
              <a:t>Đảo</a:t>
            </a:r>
            <a:r>
              <a:rPr lang="en-US" sz="2400" dirty="0" smtClean="0">
                <a:solidFill>
                  <a:srgbClr val="0000FF"/>
                </a:solidFill>
              </a:rPr>
              <a:t> </a:t>
            </a:r>
            <a:r>
              <a:rPr lang="en-US" sz="2400" dirty="0" err="1" smtClean="0">
                <a:solidFill>
                  <a:srgbClr val="0000FF"/>
                </a:solidFill>
              </a:rPr>
              <a:t>ngữ</a:t>
            </a:r>
            <a:r>
              <a:rPr lang="en-US" sz="2400" dirty="0" smtClean="0">
                <a:solidFill>
                  <a:srgbClr val="0000FF"/>
                </a:solidFill>
              </a:rPr>
              <a:t>: So + </a:t>
            </a:r>
            <a:r>
              <a:rPr lang="en-US" sz="2400" dirty="0" err="1" smtClean="0">
                <a:solidFill>
                  <a:srgbClr val="0000FF"/>
                </a:solidFill>
              </a:rPr>
              <a:t>Adj</a:t>
            </a:r>
            <a:r>
              <a:rPr lang="en-US" sz="2400" dirty="0" smtClean="0">
                <a:solidFill>
                  <a:srgbClr val="0000FF"/>
                </a:solidFill>
              </a:rPr>
              <a:t>/Adv + S + be/V</a:t>
            </a:r>
          </a:p>
          <a:p>
            <a:r>
              <a:rPr lang="en-US" sz="2400" dirty="0" smtClean="0"/>
              <a:t>Ex: So many books he bought that he couldn’t read all of them</a:t>
            </a:r>
            <a:endParaRPr lang="en-US" sz="2400" dirty="0"/>
          </a:p>
        </p:txBody>
      </p:sp>
    </p:spTree>
    <p:extLst>
      <p:ext uri="{BB962C8B-B14F-4D97-AF65-F5344CB8AC3E}">
        <p14:creationId xmlns="" xmlns:p14="http://schemas.microsoft.com/office/powerpoint/2010/main" val="3204025031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  <p:bldP spid="6" grpId="0"/>
      <p:bldP spid="7" grpId="0"/>
      <p:bldP spid="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 smtClean="0"/>
              <a:t> 3. </a:t>
            </a:r>
            <a:r>
              <a:rPr lang="en-US" sz="3200" b="1" dirty="0"/>
              <a:t>S + V(</a:t>
            </a:r>
            <a:r>
              <a:rPr lang="en-US" sz="3200" b="1" dirty="0" err="1"/>
              <a:t>thường</a:t>
            </a:r>
            <a:r>
              <a:rPr lang="en-US" sz="3200" b="1" dirty="0"/>
              <a:t>) + so + adv + that + S + V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229600" cy="1447800"/>
          </a:xfrm>
        </p:spPr>
        <p:txBody>
          <a:bodyPr/>
          <a:lstStyle/>
          <a:p>
            <a:pPr marL="0" indent="0">
              <a:buNone/>
            </a:pPr>
            <a:r>
              <a:rPr lang="en-US" dirty="0" err="1" smtClean="0"/>
              <a:t>Eg</a:t>
            </a:r>
            <a:r>
              <a:rPr lang="en-US" dirty="0" smtClean="0"/>
              <a:t>: </a:t>
            </a:r>
            <a:r>
              <a:rPr lang="en-US" dirty="0"/>
              <a:t>He drove so quickly that no one could caught him </a:t>
            </a:r>
            <a:r>
              <a:rPr lang="en-US" dirty="0" smtClean="0"/>
              <a:t>up</a:t>
            </a:r>
            <a:endParaRPr lang="en-US" dirty="0"/>
          </a:p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NOTE:</a:t>
            </a:r>
            <a:r>
              <a:rPr lang="en-US" dirty="0" smtClean="0"/>
              <a:t> </a:t>
            </a:r>
            <a:r>
              <a:rPr lang="vi-VN" dirty="0"/>
              <a:t>Cấu trúc </a:t>
            </a:r>
            <a:r>
              <a:rPr lang="vi-VN" b="1" dirty="0"/>
              <a:t>So….that</a:t>
            </a:r>
            <a:r>
              <a:rPr lang="vi-VN" dirty="0"/>
              <a:t> này cũng được dùng với danh từ, trong câu xuất hiện </a:t>
            </a:r>
            <a:r>
              <a:rPr lang="vi-VN" b="1" dirty="0"/>
              <a:t>so many/ much/ little….</a:t>
            </a:r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533400" y="28956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-100" normalizeH="0" baseline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4. S + V + so + many/few + plural / countable noun + that + S + V</a:t>
            </a:r>
            <a:endParaRPr kumimoji="0" lang="en-US" sz="3200" b="0" i="0" u="none" strike="noStrike" kern="1200" cap="none" spc="-10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533400" y="3962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Arial" pitchFamily="34" charset="0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Eg:  She has so many hats that she spends much time choosing the suitable one.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2702348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/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990600"/>
          </a:xfrm>
        </p:spPr>
        <p:txBody>
          <a:bodyPr>
            <a:normAutofit/>
          </a:bodyPr>
          <a:lstStyle/>
          <a:p>
            <a:r>
              <a:rPr lang="en-US" sz="2800" b="1" dirty="0" smtClean="0"/>
              <a:t>5</a:t>
            </a:r>
            <a:r>
              <a:rPr lang="en-US" sz="2800" b="1" dirty="0"/>
              <a:t>. S + V + so + much/little + uncountable noun + that + S + V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err="1" smtClean="0"/>
              <a:t>Eg</a:t>
            </a:r>
            <a:r>
              <a:rPr lang="en-US" dirty="0" smtClean="0"/>
              <a:t>: He </a:t>
            </a:r>
            <a:r>
              <a:rPr lang="en-US" dirty="0"/>
              <a:t>drank so much milk in the morning that he felt bad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381000" y="2590800"/>
            <a:ext cx="8458200" cy="1600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1" i="0" u="none" strike="noStrike" kern="1200" cap="none" spc="-100" normalizeH="0" baseline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6. Đối với danh từ đếm được số ít, chúng ta lại có cấu trúc sau với So… that</a:t>
            </a:r>
            <a:endParaRPr kumimoji="0" lang="en-US" sz="2800" b="0" i="0" u="none" strike="noStrike" kern="1200" cap="none" spc="-10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81000" y="426720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182880" marR="0" lvl="0" indent="-18288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Arial" pitchFamily="34" charset="0"/>
              <a:buChar char="•"/>
              <a:tabLst/>
              <a:defRPr/>
            </a:pP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 + V + so + </a:t>
            </a:r>
            <a:r>
              <a:rPr kumimoji="0" lang="en-US" sz="28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adj</a:t>
            </a: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+ a + noun (</a:t>
            </a:r>
            <a:r>
              <a:rPr kumimoji="0" lang="en-US" sz="28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đếm</a:t>
            </a: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được</a:t>
            </a: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số</a:t>
            </a: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ít</a:t>
            </a: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) + that + S + V</a:t>
            </a:r>
          </a:p>
          <a:p>
            <a:pPr marL="182880" marR="0" lvl="0" indent="-18288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Arial" pitchFamily="34" charset="0"/>
              <a:buChar char="•"/>
              <a:tabLst/>
              <a:defRPr/>
            </a:pPr>
            <a:r>
              <a:rPr kumimoji="0" lang="en-US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Eg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: 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It was so big a house that all of us could stay in it.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1480986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/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II. </a:t>
            </a:r>
            <a:r>
              <a:rPr lang="en-US" b="1" dirty="0"/>
              <a:t> </a:t>
            </a:r>
            <a:r>
              <a:rPr lang="en-US" b="1" dirty="0" err="1"/>
              <a:t>Cấu</a:t>
            </a:r>
            <a:r>
              <a:rPr lang="en-US" b="1" dirty="0"/>
              <a:t> </a:t>
            </a:r>
            <a:r>
              <a:rPr lang="en-US" b="1" dirty="0" err="1"/>
              <a:t>trúc</a:t>
            </a:r>
            <a:r>
              <a:rPr lang="en-US" b="1" dirty="0"/>
              <a:t> such…………. That.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S + </a:t>
            </a:r>
            <a:r>
              <a:rPr lang="en-US" b="1" dirty="0" smtClean="0"/>
              <a:t>be </a:t>
            </a:r>
            <a:r>
              <a:rPr lang="en-US" b="1" dirty="0"/>
              <a:t>+ such + (a/an) + </a:t>
            </a:r>
            <a:r>
              <a:rPr lang="en-US" b="1" dirty="0" err="1"/>
              <a:t>adj</a:t>
            </a:r>
            <a:r>
              <a:rPr lang="en-US" b="1" dirty="0"/>
              <a:t> + noun + that + S + </a:t>
            </a:r>
            <a:r>
              <a:rPr lang="en-US" b="1" dirty="0" smtClean="0"/>
              <a:t>V</a:t>
            </a:r>
          </a:p>
          <a:p>
            <a:pPr marL="0" indent="0">
              <a:buNone/>
            </a:pPr>
            <a:r>
              <a:rPr lang="en-US" b="1" dirty="0" smtClean="0">
                <a:sym typeface="Wingdings" pitchFamily="2" charset="2"/>
              </a:rPr>
              <a:t> S: </a:t>
            </a:r>
            <a:r>
              <a:rPr lang="en-US" b="1" dirty="0" err="1" smtClean="0">
                <a:sym typeface="Wingdings" pitchFamily="2" charset="2"/>
              </a:rPr>
              <a:t>đại</a:t>
            </a:r>
            <a:r>
              <a:rPr lang="en-US" b="1" dirty="0" smtClean="0">
                <a:sym typeface="Wingdings" pitchFamily="2" charset="2"/>
              </a:rPr>
              <a:t> </a:t>
            </a:r>
            <a:r>
              <a:rPr lang="en-US" b="1" dirty="0" err="1" smtClean="0">
                <a:sym typeface="Wingdings" pitchFamily="2" charset="2"/>
              </a:rPr>
              <a:t>từ</a:t>
            </a:r>
            <a:r>
              <a:rPr lang="en-US" b="1" dirty="0" smtClean="0">
                <a:sym typeface="Wingdings" pitchFamily="2" charset="2"/>
              </a:rPr>
              <a:t> </a:t>
            </a:r>
            <a:r>
              <a:rPr lang="en-US" b="1" dirty="0" err="1" smtClean="0">
                <a:sym typeface="Wingdings" pitchFamily="2" charset="2"/>
              </a:rPr>
              <a:t>nhân</a:t>
            </a:r>
            <a:r>
              <a:rPr lang="en-US" b="1" dirty="0" smtClean="0">
                <a:sym typeface="Wingdings" pitchFamily="2" charset="2"/>
              </a:rPr>
              <a:t> </a:t>
            </a:r>
            <a:r>
              <a:rPr lang="en-US" b="1" dirty="0" err="1" smtClean="0">
                <a:sym typeface="Wingdings" pitchFamily="2" charset="2"/>
              </a:rPr>
              <a:t>xưng</a:t>
            </a:r>
            <a:r>
              <a:rPr lang="en-US" b="1" dirty="0" smtClean="0">
                <a:sym typeface="Wingdings" pitchFamily="2" charset="2"/>
              </a:rPr>
              <a:t> (it, they, he, she…)</a:t>
            </a:r>
            <a:endParaRPr lang="en-US" b="1" dirty="0" smtClean="0"/>
          </a:p>
          <a:p>
            <a:pPr marL="0" indent="0">
              <a:buNone/>
            </a:pPr>
            <a:r>
              <a:rPr lang="en-US" b="1" dirty="0" err="1" smtClean="0"/>
              <a:t>Eg</a:t>
            </a:r>
            <a:r>
              <a:rPr lang="en-US" b="1" dirty="0" smtClean="0"/>
              <a:t>: </a:t>
            </a:r>
          </a:p>
          <a:p>
            <a:pPr marL="0" indent="0">
              <a:buNone/>
            </a:pPr>
            <a:r>
              <a:rPr lang="en-US" dirty="0" smtClean="0"/>
              <a:t>She </a:t>
            </a:r>
            <a:r>
              <a:rPr lang="en-US" dirty="0"/>
              <a:t>is such a beautiful girl that everyone likes </a:t>
            </a:r>
            <a:r>
              <a:rPr lang="en-US" dirty="0" smtClean="0"/>
              <a:t>her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NOTE: not use a/an with uncountable nouns.</a:t>
            </a:r>
          </a:p>
          <a:p>
            <a:pPr marL="0" indent="0">
              <a:buNone/>
            </a:pPr>
            <a:r>
              <a:rPr lang="en-US" dirty="0" err="1" smtClean="0"/>
              <a:t>Eg</a:t>
            </a:r>
            <a:r>
              <a:rPr lang="en-US" dirty="0" smtClean="0"/>
              <a:t>: </a:t>
            </a:r>
            <a:r>
              <a:rPr lang="en-US" dirty="0"/>
              <a:t>This is such difficult homework that it took me much time to finish it.</a:t>
            </a:r>
          </a:p>
        </p:txBody>
      </p:sp>
    </p:spTree>
    <p:extLst>
      <p:ext uri="{BB962C8B-B14F-4D97-AF65-F5344CB8AC3E}">
        <p14:creationId xmlns="" xmlns:p14="http://schemas.microsoft.com/office/powerpoint/2010/main" val="4559428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III. </a:t>
            </a:r>
            <a:r>
              <a:rPr lang="en-US" sz="2800" b="1" dirty="0"/>
              <a:t> </a:t>
            </a:r>
            <a:r>
              <a:rPr lang="en-US" sz="2800" b="1" dirty="0" err="1"/>
              <a:t>Cấu</a:t>
            </a:r>
            <a:r>
              <a:rPr lang="en-US" sz="2800" b="1" dirty="0"/>
              <a:t> </a:t>
            </a:r>
            <a:r>
              <a:rPr lang="en-US" sz="2800" b="1" dirty="0" err="1"/>
              <a:t>trúc</a:t>
            </a:r>
            <a:r>
              <a:rPr lang="en-US" sz="2800" b="1" dirty="0"/>
              <a:t> </a:t>
            </a:r>
            <a:r>
              <a:rPr lang="en-US" sz="2800" b="1" dirty="0" smtClean="0"/>
              <a:t>TOO/ ENOUGH…………. TO.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1371600" y="1828800"/>
            <a:ext cx="488890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00FF"/>
                </a:solidFill>
              </a:rPr>
              <a:t>1. S + be/V + too + </a:t>
            </a:r>
            <a:r>
              <a:rPr lang="en-US" b="1" dirty="0" err="1" smtClean="0">
                <a:solidFill>
                  <a:srgbClr val="0000FF"/>
                </a:solidFill>
              </a:rPr>
              <a:t>Adj</a:t>
            </a:r>
            <a:r>
              <a:rPr lang="en-US" b="1" dirty="0" smtClean="0">
                <a:solidFill>
                  <a:srgbClr val="0000FF"/>
                </a:solidFill>
              </a:rPr>
              <a:t>/Adv + (for </a:t>
            </a:r>
            <a:r>
              <a:rPr lang="en-US" b="1" dirty="0" err="1" smtClean="0">
                <a:solidFill>
                  <a:srgbClr val="0000FF"/>
                </a:solidFill>
              </a:rPr>
              <a:t>Sb</a:t>
            </a:r>
            <a:r>
              <a:rPr lang="en-US" b="1" dirty="0" smtClean="0">
                <a:solidFill>
                  <a:srgbClr val="0000FF"/>
                </a:solidFill>
              </a:rPr>
              <a:t>) + to-V</a:t>
            </a:r>
          </a:p>
          <a:p>
            <a:r>
              <a:rPr lang="en-US" dirty="0" smtClean="0"/>
              <a:t>Ex: This water is too hot for her to drink.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295400" y="2971800"/>
            <a:ext cx="564770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00FF"/>
                </a:solidFill>
              </a:rPr>
              <a:t>2. S + be/V + </a:t>
            </a:r>
            <a:r>
              <a:rPr lang="en-US" b="1" dirty="0" err="1" smtClean="0">
                <a:solidFill>
                  <a:srgbClr val="0000FF"/>
                </a:solidFill>
              </a:rPr>
              <a:t>Adj</a:t>
            </a:r>
            <a:r>
              <a:rPr lang="en-US" b="1" dirty="0" smtClean="0">
                <a:solidFill>
                  <a:srgbClr val="0000FF"/>
                </a:solidFill>
              </a:rPr>
              <a:t>/Adv + enough + (for </a:t>
            </a:r>
            <a:r>
              <a:rPr lang="en-US" b="1" dirty="0" err="1" smtClean="0">
                <a:solidFill>
                  <a:srgbClr val="0000FF"/>
                </a:solidFill>
              </a:rPr>
              <a:t>Sb</a:t>
            </a:r>
            <a:r>
              <a:rPr lang="en-US" b="1" dirty="0" smtClean="0">
                <a:solidFill>
                  <a:srgbClr val="0000FF"/>
                </a:solidFill>
              </a:rPr>
              <a:t>) + to-V</a:t>
            </a:r>
          </a:p>
          <a:p>
            <a:r>
              <a:rPr lang="en-US" dirty="0" smtClean="0"/>
              <a:t>Ex: He is tall enough to attend to the basketball team.</a:t>
            </a:r>
          </a:p>
          <a:p>
            <a:r>
              <a:rPr lang="en-US" b="1" dirty="0" smtClean="0">
                <a:solidFill>
                  <a:srgbClr val="0000FF"/>
                </a:solidFill>
              </a:rPr>
              <a:t>* S + V + enough + N + to-V</a:t>
            </a:r>
          </a:p>
          <a:p>
            <a:r>
              <a:rPr lang="en-US" dirty="0" smtClean="0"/>
              <a:t>Ex: He doesn’t have enough money to buy a house.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0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7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4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228600" y="152400"/>
            <a:ext cx="8534400" cy="6370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28600" algn="l"/>
                <a:tab pos="1828800" algn="l"/>
                <a:tab pos="3657600" algn="l"/>
                <a:tab pos="5486400" algn="l"/>
              </a:tabLst>
            </a:pPr>
            <a:r>
              <a:rPr kumimoji="0" lang="en-US" sz="1700" b="1" i="0" u="sng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MULTIPLE CHOICE</a:t>
            </a:r>
            <a:endParaRPr kumimoji="0" lang="en-US" sz="1700" b="0" i="0" u="none" strike="noStrike" cap="none" normalizeH="0" baseline="0" dirty="0" smtClean="0">
              <a:ln>
                <a:noFill/>
              </a:ln>
              <a:solidFill>
                <a:srgbClr val="0000FF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28600" algn="l"/>
                <a:tab pos="1828800" algn="l"/>
                <a:tab pos="3657600" algn="l"/>
                <a:tab pos="5486400" algn="l"/>
              </a:tabLst>
            </a:pPr>
            <a:r>
              <a:rPr kumimoji="0" lang="en-US" sz="1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1. My mouth is burning! This is ___________ spicy food that I don’t think I can finish it.</a:t>
            </a:r>
            <a:endParaRPr kumimoji="0" lang="en-US" sz="17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28600" algn="l"/>
                <a:tab pos="1828800" algn="l"/>
                <a:tab pos="3657600" algn="l"/>
                <a:tab pos="5486400" algn="l"/>
              </a:tabLst>
            </a:pPr>
            <a:r>
              <a:rPr kumimoji="0" lang="en-US" sz="1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	A. such	B. so	C. very	D. too</a:t>
            </a:r>
            <a:endParaRPr kumimoji="0" lang="en-US" sz="17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28600" algn="l"/>
                <a:tab pos="1828800" algn="l"/>
                <a:tab pos="3657600" algn="l"/>
                <a:tab pos="5486400" algn="l"/>
              </a:tabLst>
            </a:pPr>
            <a:r>
              <a:rPr kumimoji="0" lang="en-US" sz="1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2. Our village had ____________ money available for education that the school had to close.</a:t>
            </a:r>
            <a:endParaRPr kumimoji="0" lang="en-US" sz="17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28600" algn="l"/>
                <a:tab pos="1828800" algn="l"/>
                <a:tab pos="3657600" algn="l"/>
                <a:tab pos="5486400" algn="l"/>
              </a:tabLst>
            </a:pPr>
            <a:r>
              <a:rPr kumimoji="0" lang="en-US" sz="1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	A. so little	B. such little	C. so much	</a:t>
            </a:r>
            <a:r>
              <a:rPr kumimoji="0" lang="en-US" sz="17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D.such</a:t>
            </a:r>
            <a:r>
              <a:rPr kumimoji="0" lang="en-US" sz="1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much</a:t>
            </a:r>
            <a:endParaRPr kumimoji="0" lang="en-US" sz="17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28600" algn="l"/>
                <a:tab pos="1828800" algn="l"/>
                <a:tab pos="3657600" algn="l"/>
                <a:tab pos="5486400" algn="l"/>
              </a:tabLst>
            </a:pPr>
            <a:r>
              <a:rPr kumimoji="0" lang="en-US" sz="1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3. Timmy spent __________ money buying movie tickets that he didn’t have enough left to buy a soft drink. </a:t>
            </a:r>
            <a:endParaRPr kumimoji="0" lang="en-US" sz="17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28600" algn="l"/>
                <a:tab pos="1828800" algn="l"/>
                <a:tab pos="3657600" algn="l"/>
                <a:tab pos="5486400" algn="l"/>
              </a:tabLst>
            </a:pPr>
            <a:r>
              <a:rPr kumimoji="0" lang="en-US" sz="1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	A. such	B. a lot of	C. too much	D. so much</a:t>
            </a:r>
            <a:endParaRPr kumimoji="0" lang="en-US" sz="17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28600" algn="l"/>
                <a:tab pos="1828800" algn="l"/>
                <a:tab pos="3657600" algn="l"/>
                <a:tab pos="5486400" algn="l"/>
              </a:tabLst>
            </a:pPr>
            <a:r>
              <a:rPr kumimoji="0" lang="en-US" sz="1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4. It was _________that we went for a hike in the mountain.</a:t>
            </a:r>
            <a:endParaRPr kumimoji="0" lang="en-US" sz="17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28600" algn="l"/>
                <a:tab pos="1828800" algn="l"/>
                <a:tab pos="3657600" algn="l"/>
                <a:tab pos="5486400" algn="l"/>
              </a:tabLst>
            </a:pPr>
            <a:r>
              <a:rPr kumimoji="0" lang="en-US" sz="1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	A. so a nice day	B. such nice a day	C. so nice a day	</a:t>
            </a:r>
            <a:r>
              <a:rPr kumimoji="0" lang="en-US" sz="17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D.such</a:t>
            </a:r>
            <a:r>
              <a:rPr kumimoji="0" lang="en-US" sz="1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a day nice</a:t>
            </a:r>
            <a:endParaRPr kumimoji="0" lang="en-US" sz="17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28600" algn="l"/>
                <a:tab pos="1828800" algn="l"/>
                <a:tab pos="3657600" algn="l"/>
                <a:tab pos="5486400" algn="l"/>
              </a:tabLst>
            </a:pPr>
            <a:r>
              <a:rPr kumimoji="0" lang="en-US" sz="1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5. There are not __________ jobs for all of us.</a:t>
            </a:r>
            <a:endParaRPr kumimoji="0" lang="en-US" sz="17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28600" algn="l"/>
                <a:tab pos="1828800" algn="l"/>
                <a:tab pos="3657600" algn="l"/>
                <a:tab pos="5486400" algn="l"/>
              </a:tabLst>
            </a:pPr>
            <a:r>
              <a:rPr kumimoji="0" lang="en-US" sz="1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	A. such	B. so	C. enough	D. too </a:t>
            </a:r>
            <a:endParaRPr kumimoji="0" lang="en-US" sz="17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28600" algn="l"/>
                <a:tab pos="1828800" algn="l"/>
                <a:tab pos="3657600" algn="l"/>
                <a:tab pos="5486400" algn="l"/>
              </a:tabLst>
            </a:pPr>
            <a:r>
              <a:rPr kumimoji="0" lang="en-US" sz="1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6. The T- shirt in the window was ________ expensive for me to buy.</a:t>
            </a:r>
            <a:endParaRPr kumimoji="0" lang="en-US" sz="17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28600" algn="l"/>
                <a:tab pos="1828800" algn="l"/>
                <a:tab pos="3657600" algn="l"/>
                <a:tab pos="5486400" algn="l"/>
              </a:tabLst>
            </a:pPr>
            <a:r>
              <a:rPr kumimoji="0" lang="en-US" sz="1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	A. too	B. enough	C. so	D. very</a:t>
            </a:r>
            <a:endParaRPr kumimoji="0" lang="en-US" sz="17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28600" algn="l"/>
                <a:tab pos="1828800" algn="l"/>
                <a:tab pos="3657600" algn="l"/>
                <a:tab pos="5486400" algn="l"/>
              </a:tabLst>
            </a:pPr>
            <a:r>
              <a:rPr kumimoji="0" lang="en-US" sz="1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7. _________ that she burst into tears.</a:t>
            </a:r>
            <a:endParaRPr kumimoji="0" lang="en-US" sz="17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28600" algn="l"/>
                <a:tab pos="1828800" algn="l"/>
                <a:tab pos="3657600" algn="l"/>
                <a:tab pos="5486400" algn="l"/>
              </a:tabLst>
            </a:pPr>
            <a:r>
              <a:rPr kumimoji="0" lang="en-US" sz="1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A. So angry was she.	B. She was so anger	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28600" algn="l"/>
                <a:tab pos="1828800" algn="l"/>
                <a:tab pos="3657600" algn="l"/>
                <a:tab pos="5486400" algn="l"/>
              </a:tabLst>
            </a:pPr>
            <a:r>
              <a:rPr kumimoji="0" lang="en-US" sz="1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C. Such her anger was	D. So angry she was</a:t>
            </a:r>
            <a:endParaRPr kumimoji="0" lang="en-US" sz="17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28600" algn="l"/>
                <a:tab pos="1828800" algn="l"/>
                <a:tab pos="3657600" algn="l"/>
                <a:tab pos="5486400" algn="l"/>
              </a:tabLst>
            </a:pPr>
            <a:r>
              <a:rPr kumimoji="0" lang="en-US" sz="1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8. Sarah speaks so ____________ that I can’t understand her.</a:t>
            </a:r>
            <a:endParaRPr kumimoji="0" lang="en-US" sz="17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28600" algn="l"/>
                <a:tab pos="1828800" algn="l"/>
                <a:tab pos="3657600" algn="l"/>
                <a:tab pos="5486400" algn="l"/>
              </a:tabLst>
            </a:pPr>
            <a:r>
              <a:rPr kumimoji="0" lang="en-US" sz="1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	A. fast	B. </a:t>
            </a:r>
            <a:r>
              <a:rPr kumimoji="0" lang="en-US" sz="17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fastly</a:t>
            </a:r>
            <a:r>
              <a:rPr kumimoji="0" lang="en-US" sz="1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	C. faster	D. fastest</a:t>
            </a:r>
            <a:endParaRPr kumimoji="0" lang="en-US" sz="17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28600" algn="l"/>
                <a:tab pos="1828800" algn="l"/>
                <a:tab pos="3657600" algn="l"/>
                <a:tab pos="5486400" algn="l"/>
              </a:tabLst>
            </a:pPr>
            <a:r>
              <a:rPr kumimoji="0" lang="en-US" sz="1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9. Mr. Brown has ________ many </a:t>
            </a:r>
            <a:r>
              <a:rPr kumimoji="0" lang="en-US" sz="1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patients________ </a:t>
            </a:r>
            <a:r>
              <a:rPr kumimoji="0" lang="en-US" sz="1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he is always busy. </a:t>
            </a:r>
            <a:endParaRPr kumimoji="0" lang="en-US" sz="17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28600" algn="l"/>
                <a:tab pos="1828800" algn="l"/>
                <a:tab pos="3657600" algn="l"/>
                <a:tab pos="5486400" algn="l"/>
              </a:tabLst>
            </a:pPr>
            <a:r>
              <a:rPr kumimoji="0" lang="en-US" sz="1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	A. too – that	B. very – until	C. such – that	D. so- that</a:t>
            </a:r>
            <a:endParaRPr kumimoji="0" lang="en-US" sz="17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28600" algn="l"/>
                <a:tab pos="1828800" algn="l"/>
                <a:tab pos="3657600" algn="l"/>
                <a:tab pos="5486400" algn="l"/>
              </a:tabLst>
            </a:pPr>
            <a:r>
              <a:rPr kumimoji="0" lang="en-US" sz="1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10. The coat is __________for me to wear.</a:t>
            </a:r>
            <a:endParaRPr kumimoji="0" lang="en-US" sz="17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28600" algn="l"/>
                <a:tab pos="1828800" algn="l"/>
                <a:tab pos="3657600" algn="l"/>
                <a:tab pos="5486400" algn="l"/>
              </a:tabLst>
            </a:pPr>
            <a:r>
              <a:rPr kumimoji="0" lang="en-US" sz="1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	A. too large	B. so much	C. very much	D. too much</a:t>
            </a:r>
            <a:endParaRPr kumimoji="0" lang="en-US" sz="17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Oval 2"/>
          <p:cNvSpPr/>
          <p:nvPr/>
        </p:nvSpPr>
        <p:spPr>
          <a:xfrm>
            <a:off x="457200" y="762000"/>
            <a:ext cx="304800" cy="3048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Oval 3"/>
          <p:cNvSpPr/>
          <p:nvPr/>
        </p:nvSpPr>
        <p:spPr>
          <a:xfrm>
            <a:off x="457200" y="1524000"/>
            <a:ext cx="304800" cy="3048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5791200" y="2286000"/>
            <a:ext cx="304800" cy="3048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3886200" y="3352800"/>
            <a:ext cx="304800" cy="3048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457200" y="3886200"/>
            <a:ext cx="304800" cy="3048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57200" y="5105400"/>
            <a:ext cx="304800" cy="3048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5715000" y="2819400"/>
            <a:ext cx="304800" cy="3048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3886200" y="4648200"/>
            <a:ext cx="304800" cy="3048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5715000" y="5638800"/>
            <a:ext cx="304800" cy="3048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457200" y="6172200"/>
            <a:ext cx="304800" cy="3048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1"/>
          <p:cNvSpPr>
            <a:spLocks noChangeArrowheads="1"/>
          </p:cNvSpPr>
          <p:nvPr/>
        </p:nvSpPr>
        <p:spPr bwMode="auto">
          <a:xfrm>
            <a:off x="304800" y="228600"/>
            <a:ext cx="8839200" cy="64940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28600" algn="l"/>
                <a:tab pos="1828800" algn="l"/>
                <a:tab pos="3657600" algn="l"/>
                <a:tab pos="5486400" algn="l"/>
              </a:tabLst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11. The furniture was _________.</a:t>
            </a: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28600" algn="l"/>
                <a:tab pos="1828800" algn="l"/>
                <a:tab pos="3657600" algn="l"/>
                <a:tab pos="5486400" algn="l"/>
              </a:tabLst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	A. such expensive that I couldn’t buy it	B. enough cheap for me to buy</a:t>
            </a: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28600" algn="l"/>
                <a:tab pos="1828800" algn="l"/>
                <a:tab pos="3657600" algn="l"/>
                <a:tab pos="5486400" algn="l"/>
              </a:tabLst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	C. so expense that I did buy it	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	D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 too expensive for me to buy</a:t>
            </a: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28600" algn="l"/>
                <a:tab pos="1828800" algn="l"/>
                <a:tab pos="3657600" algn="l"/>
                <a:tab pos="5486400" algn="l"/>
              </a:tabLst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12. There are ________ planets in the universe that we can’t count them.</a:t>
            </a: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28600" algn="l"/>
                <a:tab pos="1828800" algn="l"/>
                <a:tab pos="3657600" algn="l"/>
                <a:tab pos="5486400" algn="l"/>
              </a:tabLst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	A. so much	B. such	C. so many	D. so</a:t>
            </a: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28600" algn="l"/>
                <a:tab pos="1828800" algn="l"/>
                <a:tab pos="3657600" algn="l"/>
                <a:tab pos="5486400" algn="l"/>
              </a:tabLst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13. Paul was ________ sad about his examination results that he didn’t smile all week.</a:t>
            </a: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28600" algn="l"/>
                <a:tab pos="1828800" algn="l"/>
                <a:tab pos="3657600" algn="l"/>
                <a:tab pos="5486400" algn="l"/>
              </a:tabLst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	A. enough	B. so	C. such	D. too</a:t>
            </a: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28600" algn="l"/>
                <a:tab pos="1828800" algn="l"/>
                <a:tab pos="3657600" algn="l"/>
                <a:tab pos="5486400" algn="l"/>
              </a:tabLst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14. The road is _______________.</a:t>
            </a: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28600" algn="l"/>
                <a:tab pos="1828800" algn="l"/>
                <a:tab pos="3657600" algn="l"/>
                <a:tab pos="5486400" algn="l"/>
              </a:tabLst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	A. so slippery that we drove fast	B. so slippery for us to drive fast</a:t>
            </a: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28600" algn="l"/>
                <a:tab pos="1828800" algn="l"/>
                <a:tab pos="3657600" algn="l"/>
                <a:tab pos="5486400" algn="l"/>
              </a:tabLst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	C. too slippery for us to drive	D. too slippery that we can’t drive fast.</a:t>
            </a: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28600" algn="l"/>
                <a:tab pos="1828800" algn="l"/>
                <a:tab pos="3657600" algn="l"/>
                <a:tab pos="5486400" algn="l"/>
              </a:tabLst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15. Uranus is just _________ to be seen on a clear night with naked eyes.</a:t>
            </a: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28600" algn="l"/>
                <a:tab pos="1828800" algn="l"/>
                <a:tab pos="3657600" algn="l"/>
                <a:tab pos="5486400" algn="l"/>
              </a:tabLst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	A. bright enough		B. enough brightly	</a:t>
            </a: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28600" algn="l"/>
                <a:tab pos="1828800" algn="l"/>
                <a:tab pos="3657600" algn="l"/>
                <a:tab pos="5486400" algn="l"/>
              </a:tabLst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	C. as enough clear     	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D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 bright as enough</a:t>
            </a: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28600" algn="l"/>
                <a:tab pos="1828800" algn="l"/>
                <a:tab pos="3657600" algn="l"/>
                <a:tab pos="5486400" algn="l"/>
              </a:tabLst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16. When Franklin Roosevelt decided to run for a fourth term, the opposite said that he was______.</a:t>
            </a: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28600" algn="l"/>
                <a:tab pos="1828800" algn="l"/>
                <a:tab pos="3657600" algn="l"/>
                <a:tab pos="5486400" algn="l"/>
              </a:tabLst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	A. so old	B. too old	C. oldest	D. very older</a:t>
            </a: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28600" algn="l"/>
                <a:tab pos="1828800" algn="l"/>
                <a:tab pos="3657600" algn="l"/>
                <a:tab pos="5486400" algn="l"/>
              </a:tabLst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17. Last Sunday it was _______ wet ______ we couldn’t go to the movies.</a:t>
            </a: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28600" algn="l"/>
                <a:tab pos="1828800" algn="l"/>
                <a:tab pos="3657600" algn="l"/>
                <a:tab pos="5486400" algn="l"/>
              </a:tabLst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	A. as – as	B. more – than	C. less – than	D. so – that</a:t>
            </a: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28600" algn="l"/>
                <a:tab pos="1828800" algn="l"/>
                <a:tab pos="3657600" algn="l"/>
                <a:tab pos="5486400" algn="l"/>
              </a:tabLst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18. The corresponding sentence “There are so many for me to do that...” is ___________</a:t>
            </a: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28600" algn="l"/>
                <a:tab pos="1828800" algn="l"/>
                <a:tab pos="3657600" algn="l"/>
                <a:tab pos="5486400" algn="l"/>
              </a:tabLst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	A. I have so many things to do that…	B. Nobody has so many…</a:t>
            </a: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28600" algn="l"/>
                <a:tab pos="1828800" algn="l"/>
                <a:tab pos="3657600" algn="l"/>
                <a:tab pos="5486400" algn="l"/>
              </a:tabLst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	C. So many things are on me	D. I do many things</a:t>
            </a: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28600" algn="l"/>
                <a:tab pos="1828800" algn="l"/>
                <a:tab pos="3657600" algn="l"/>
                <a:tab pos="5486400" algn="l"/>
              </a:tabLst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19. He was _______ tired that he slept all days.</a:t>
            </a: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28600" algn="l"/>
                <a:tab pos="1828800" algn="l"/>
                <a:tab pos="3657600" algn="l"/>
                <a:tab pos="5486400" algn="l"/>
              </a:tabLst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	A. such	B. too	C. so	D. very</a:t>
            </a: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28600" algn="l"/>
                <a:tab pos="1828800" algn="l"/>
                <a:tab pos="3657600" algn="l"/>
                <a:tab pos="5486400" algn="l"/>
              </a:tabLst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20. It was _________ that we had gone for a walk.</a:t>
            </a: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28600" algn="l"/>
                <a:tab pos="1828800" algn="l"/>
                <a:tab pos="3657600" algn="l"/>
                <a:tab pos="5486400" algn="l"/>
              </a:tabLst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	A. such a beautiful weather   </a:t>
            </a:r>
            <a:r>
              <a:rPr kumimoji="0" lang="en-US" sz="16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	</a:t>
            </a:r>
            <a:r>
              <a:rPr kumimoji="0" lang="en-US" sz="16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	B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 such a nice weather</a:t>
            </a: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28600" algn="l"/>
                <a:tab pos="1828800" algn="l"/>
                <a:tab pos="3657600" algn="l"/>
                <a:tab pos="5486400" algn="l"/>
              </a:tabLst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	C. so nice a weather		D. so beautiful a night	</a:t>
            </a: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Oval 3"/>
          <p:cNvSpPr/>
          <p:nvPr/>
        </p:nvSpPr>
        <p:spPr>
          <a:xfrm>
            <a:off x="5791200" y="762000"/>
            <a:ext cx="304800" cy="3048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3962400" y="1295400"/>
            <a:ext cx="304800" cy="3048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2133600" y="1752600"/>
            <a:ext cx="304800" cy="3048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533400" y="2438400"/>
            <a:ext cx="304800" cy="3048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533400" y="2971800"/>
            <a:ext cx="304800" cy="3048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2133600" y="3886200"/>
            <a:ext cx="304800" cy="3048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5791200" y="4419600"/>
            <a:ext cx="304800" cy="3048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533400" y="4876800"/>
            <a:ext cx="304800" cy="3048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3962400" y="5638800"/>
            <a:ext cx="304800" cy="3048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Oval 12"/>
          <p:cNvSpPr/>
          <p:nvPr/>
        </p:nvSpPr>
        <p:spPr>
          <a:xfrm>
            <a:off x="5791200" y="6400800"/>
            <a:ext cx="304800" cy="3048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rity">
  <a:themeElements>
    <a:clrScheme name="Clarity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160</TotalTime>
  <Words>437</Words>
  <Application>Microsoft Office PowerPoint</Application>
  <PresentationFormat>On-screen Show (4:3)</PresentationFormat>
  <Paragraphs>80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Clarity</vt:lpstr>
      <vt:lpstr>1. S + be + so + adj + that + S + V</vt:lpstr>
      <vt:lpstr> 3. S + V(thường) + so + adv + that + S + V</vt:lpstr>
      <vt:lpstr>5. S + V + so + much/little + uncountable noun + that + S + V</vt:lpstr>
      <vt:lpstr>II.  Cấu trúc such…………. That.</vt:lpstr>
      <vt:lpstr>III.  Cấu trúc TOO/ ENOUGH…………. TO.</vt:lpstr>
      <vt:lpstr>Slide 6</vt:lpstr>
      <vt:lpstr>Slide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 and such</dc:title>
  <dc:creator>Namlongcomputer</dc:creator>
  <cp:lastModifiedBy>Admin</cp:lastModifiedBy>
  <cp:revision>9</cp:revision>
  <dcterms:created xsi:type="dcterms:W3CDTF">2015-10-20T11:05:04Z</dcterms:created>
  <dcterms:modified xsi:type="dcterms:W3CDTF">2021-05-18T00:18:02Z</dcterms:modified>
</cp:coreProperties>
</file>